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1"/>
  </p:notesMasterIdLst>
  <p:handoutMasterIdLst>
    <p:handoutMasterId r:id="rId12"/>
  </p:handoutMasterIdLst>
  <p:sldIdLst>
    <p:sldId id="301" r:id="rId2"/>
    <p:sldId id="775" r:id="rId3"/>
    <p:sldId id="776" r:id="rId4"/>
    <p:sldId id="777" r:id="rId5"/>
    <p:sldId id="700" r:id="rId6"/>
    <p:sldId id="768" r:id="rId7"/>
    <p:sldId id="769" r:id="rId8"/>
    <p:sldId id="770" r:id="rId9"/>
    <p:sldId id="683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CC"/>
    <a:srgbClr val="C9FFFF"/>
    <a:srgbClr val="FFFF66"/>
    <a:srgbClr val="FFFF00"/>
    <a:srgbClr val="FFFFD3"/>
    <a:srgbClr val="F3E7EB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775" autoAdjust="0"/>
  </p:normalViewPr>
  <p:slideViewPr>
    <p:cSldViewPr>
      <p:cViewPr varScale="1">
        <p:scale>
          <a:sx n="109" d="100"/>
          <a:sy n="109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576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0" y="1"/>
            <a:ext cx="2946576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576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0" y="9429751"/>
            <a:ext cx="2946576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F446189-36AA-48A9-BB60-9C24FAAFC9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2466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96" y="2"/>
            <a:ext cx="2894797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6763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34" y="4749801"/>
            <a:ext cx="4953030" cy="4443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1"/>
            <a:ext cx="2972466" cy="536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96" y="9423401"/>
            <a:ext cx="2894797" cy="536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482" tIns="46241" rIns="92482" bIns="462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496B52A-FB1B-40A8-91E9-147BB98E25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2864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824"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96B52A-FB1B-40A8-91E9-147BB98E254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09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4871-6EA9-4A66-B0ED-5F3BA9E3B7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9798-41A4-44AA-A3A7-0620DFDA8B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295E1-9879-49D5-BC02-DFCB052EC2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BA45-855D-43D8-A461-CB3CCF4F1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5C69-38AC-4817-80E0-42625A716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4781-0E4B-4E18-BCD1-7EBF619752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198-9F7D-4E0B-8022-974FC3AF4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3C07-DD8C-4FB8-A167-BA48D3BA1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72E5-028A-4E60-8B0B-FB98B60CF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8250F-C91B-4788-82B6-7C93A01A8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0AB5-6AC0-4C7F-9A7B-32E5AD328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BB99C40-35AC-4164-B900-970CEEA1B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56" r:id="rId2"/>
    <p:sldLayoutId id="2147484565" r:id="rId3"/>
    <p:sldLayoutId id="2147484557" r:id="rId4"/>
    <p:sldLayoutId id="2147484558" r:id="rId5"/>
    <p:sldLayoutId id="2147484559" r:id="rId6"/>
    <p:sldLayoutId id="2147484560" r:id="rId7"/>
    <p:sldLayoutId id="2147484561" r:id="rId8"/>
    <p:sldLayoutId id="2147484566" r:id="rId9"/>
    <p:sldLayoutId id="2147484562" r:id="rId10"/>
    <p:sldLayoutId id="2147484563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600200" y="457200"/>
            <a:ext cx="6553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kk-KZ" altLang="ru-RU" sz="2400" b="1">
              <a:solidFill>
                <a:srgbClr val="660033"/>
              </a:solidFill>
              <a:latin typeface="Times New Roman" pitchFamily="18" charset="0"/>
            </a:endParaRPr>
          </a:p>
        </p:txBody>
      </p:sp>
      <p:sp>
        <p:nvSpPr>
          <p:cNvPr id="5124" name="WordArt 3"/>
          <p:cNvSpPr>
            <a:spLocks noChangeArrowheads="1" noChangeShapeType="1" noTextEdit="1"/>
          </p:cNvSpPr>
          <p:nvPr/>
        </p:nvSpPr>
        <p:spPr bwMode="auto">
          <a:xfrm>
            <a:off x="684213" y="1346200"/>
            <a:ext cx="7559675" cy="453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96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0000F2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870450" y="4581525"/>
            <a:ext cx="252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116013" y="476250"/>
            <a:ext cx="7488237" cy="1739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1403350" y="4365625"/>
            <a:ext cx="6697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chemeClr val="hlink"/>
                </a:solidFill>
              </a:rPr>
              <a:t>                                     </a:t>
            </a:r>
            <a:endParaRPr lang="ru-RU" altLang="ru-RU" sz="2000" b="1">
              <a:solidFill>
                <a:srgbClr val="2E2EF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6588" y="188913"/>
            <a:ext cx="6337300" cy="830262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rgbClr val="2E2EF4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dirty="0">
              <a:solidFill>
                <a:srgbClr val="2E2EF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130" name="Rectangle 2"/>
          <p:cNvSpPr txBox="1">
            <a:spLocks noChangeArrowheads="1"/>
          </p:cNvSpPr>
          <p:nvPr/>
        </p:nvSpPr>
        <p:spPr bwMode="auto">
          <a:xfrm>
            <a:off x="837648" y="1598612"/>
            <a:ext cx="7406239" cy="1655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 получении подарка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подарка </a:t>
            </a:r>
            <a:r>
              <a:rPr 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служащим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Rectangle 2"/>
          <p:cNvSpPr txBox="1">
            <a:spLocks noChangeArrowheads="1"/>
          </p:cNvSpPr>
          <p:nvPr/>
        </p:nvSpPr>
        <p:spPr bwMode="auto">
          <a:xfrm>
            <a:off x="5075238" y="5876925"/>
            <a:ext cx="406876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25488" y="260350"/>
            <a:ext cx="7375525" cy="1085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Администрация города Сургута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правление кадров и муниципальной службы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007771"/>
            <a:ext cx="145057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87" y="5105146"/>
            <a:ext cx="1166201" cy="1406301"/>
          </a:xfrm>
          <a:prstGeom prst="rect">
            <a:avLst/>
          </a:prstGeom>
        </p:spPr>
      </p:pic>
      <p:pic>
        <p:nvPicPr>
          <p:cNvPr id="13" name="Picture 2" descr="Госслужащим запретили принимать подарки">
            <a:extLst>
              <a:ext uri="{FF2B5EF4-FFF2-40B4-BE49-F238E27FC236}">
                <a16:creationId xmlns:a16="http://schemas.microsoft.com/office/drawing/2014/main" id="{B59902D5-21B2-A365-85E7-16BBCC99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85221"/>
            <a:ext cx="3384376" cy="249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036E529-6076-CE77-047D-CA2AA5E5BAF6}"/>
              </a:ext>
            </a:extLst>
          </p:cNvPr>
          <p:cNvSpPr txBox="1"/>
          <p:nvPr/>
        </p:nvSpPr>
        <p:spPr>
          <a:xfrm>
            <a:off x="539552" y="404664"/>
            <a:ext cx="8280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Пунктом </a:t>
            </a:r>
            <a:r>
              <a:rPr lang="ru-RU" dirty="0"/>
              <a:t>5 части 1 статьи 14 Федерального закона от 02.03.2007 № 25-ФЗ «О муниципальной службе в Российской Федерации» и пунктом 7 части 3 статьи 12.1. Федерального закона от 25.12.2008 № 273-ФЗ «О противодействии коррупции» установлено, что </a:t>
            </a:r>
            <a:r>
              <a:rPr lang="ru-RU" b="1" dirty="0"/>
              <a:t>муниципальные служащие, </a:t>
            </a:r>
            <a:r>
              <a:rPr lang="ru-RU" b="1" dirty="0">
                <a:solidFill>
                  <a:srgbClr val="FF0000"/>
                </a:solidFill>
              </a:rPr>
              <a:t>НЕ ВПРАВЕ </a:t>
            </a:r>
            <a:r>
              <a:rPr lang="ru-RU" b="1" dirty="0"/>
              <a:t>получать в связи </a:t>
            </a:r>
            <a:r>
              <a:rPr lang="ru-RU" dirty="0"/>
              <a:t>с должностным положением или в связи с исполнением должностных обязанностей</a:t>
            </a:r>
            <a:r>
              <a:rPr lang="ru-RU" b="1" dirty="0"/>
              <a:t> вознаграждения от физических и юридических лиц </a:t>
            </a:r>
            <a:r>
              <a:rPr lang="ru-RU" dirty="0"/>
              <a:t>(подарки, денежное вознаграждение, ссуды, услуги, оплату развлечений, отдыха, транспортных расходов и иные вознаграждения</a:t>
            </a:r>
            <a:r>
              <a:rPr lang="ru-RU" dirty="0" smtClean="0"/>
              <a:t>).</a:t>
            </a:r>
          </a:p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7344816" cy="35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1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78BDABF-B863-65DB-074C-C03D736F5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313733"/>
              </p:ext>
            </p:extLst>
          </p:nvPr>
        </p:nvGraphicFramePr>
        <p:xfrm>
          <a:off x="526182" y="280842"/>
          <a:ext cx="7920236" cy="624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901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Подарки, полученные муниципальным служащим </a:t>
                      </a:r>
                      <a:r>
                        <a:rPr lang="ru-RU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связи с протокольными мероприятиями, со служебными командировками и с другими официальными мероприятиями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признаются муниципальной собственностью и передаются муниципальным служащим по акту в орган местного самоуправления, в котором он замещает должность муниципальной службы, за исключением случаев, установленных Гражданским кодексом Российской Федерации. </a:t>
                      </a:r>
                    </a:p>
                    <a:p>
                      <a:pPr algn="ctr" eaLnBrk="1" hangingPunct="1">
                        <a:defRPr/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1501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передаются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орган местного самоуправления: 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ru-RU" sz="20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7045">
                <a:tc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4" marR="91444" marT="45698" marB="4569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169" y="2952750"/>
            <a:ext cx="1755255" cy="1496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285" y="2986914"/>
            <a:ext cx="1468915" cy="1468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2931479"/>
            <a:ext cx="1872208" cy="14007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4780" y="4449647"/>
            <a:ext cx="3741520" cy="2075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канцелярские принадлежности</a:t>
            </a:r>
            <a:r>
              <a:rPr lang="ru-RU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 рамках протокольных мероприятий, служебных командировок и других официальных мероприятий предоставлены каждому участнику указанных мероприятий в целях исполнения им своих служебных (должностных) обязанностей</a:t>
            </a:r>
            <a:r>
              <a:rPr lang="ru-RU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6183" y="4725144"/>
            <a:ext cx="2646411" cy="1449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и ценные подарки, которые вручены </a:t>
            </a:r>
            <a:r>
              <a:rPr lang="ru-RU" b="1" i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поощрения (награды). </a:t>
            </a:r>
            <a:endParaRPr lang="ru-RU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23528" y="332656"/>
            <a:ext cx="8353425" cy="313932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Кодексом этики и служебного поведения муниципальных служащих органов местного самоуправления города Сургута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утвержденным распоряжением постановлением Главы города от 07.04.2025 № 15, муниципальные служащие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призваны воздерживаться от поведения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(высказываний, жестов, действий), которое может быть воспринято окружающими как согласие принять взятку или как просьба о даче взятки, поведения, которое могло бы вызвать сомнение в добросовестном исполнении муниципальным служащим должностных обязанностей, а также избегать конфликтных ситуаций, способных нанести ущерб его репутации или авторитету органа местного самоуправления города Сургута.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72" y="3645024"/>
            <a:ext cx="4860292" cy="28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84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3672408" cy="30243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со статьей 575 Гражданского кодекса Российской Федерации муниципальным служащим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ДАРЕНИЕ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исключением обычных подарков, стоимость которых не превышает трех тысяч рублей, в связи с их должностным положением или в связи с исполнением ими служебных обязанностей. 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78" y="188640"/>
            <a:ext cx="3354338" cy="3096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3501008"/>
            <a:ext cx="3672408" cy="30243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 от организаций, физических и юридических лиц, поскольку не всегда возможно с достаточной степенью очевидности определить, вручается данный подарок муниципальному служащему как физическому лицу или в связи с исполнением им служебных (должностных) обязанностей, особенно, когда подарок вручается на рабочем месте.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62078" y="3516478"/>
            <a:ext cx="3672408" cy="302433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служащего, лица, замещающего государственную должность, в случае приема подарка могут быть расценены окружающими неоднозначно, например,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согласие принять взятку или как согласие принять незаконное вознаграждение от имени физического или юридического лица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198186" y="94497"/>
            <a:ext cx="6948264" cy="18158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сообщении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служащими Администрации города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получении подарка в связи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протокольными мероприятиями, служебными командировками и другими официальными мероприятиями,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в которых связано с исполнением ими должностных обязанностей, сдаче и оценке подарка, реализации (выкупе)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зачислении средств, вырученных от его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Главы города Сургута от 17.06.2016 № 31 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260B8C-8BC7-427E-B374-82C5CC39E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5203"/>
            <a:ext cx="1944216" cy="977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59F53-7210-41BC-9D57-C7E7DACB0807}"/>
              </a:ext>
            </a:extLst>
          </p:cNvPr>
          <p:cNvSpPr txBox="1"/>
          <p:nvPr/>
        </p:nvSpPr>
        <p:spPr>
          <a:xfrm>
            <a:off x="23482" y="2048767"/>
            <a:ext cx="8496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подарка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служащий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ПОДАТЬ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кадров и муниципальной службы Администрации города с приложением документов (при их наличии), подтверждающих стоимость подарка (кассовый чек, товарный чек, иной документ об оплате (приобретении) подарка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5" y="3732261"/>
            <a:ext cx="273630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дней со дня получения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30089" y="3688472"/>
            <a:ext cx="295232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рабочих дней со дня со дня возвращения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командировки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4604" y="5201250"/>
            <a:ext cx="7056784" cy="1249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один месяц со дня прекращения не зависящих от него обстоятельств, не позволяющих предоставить уведомление в вышеуказанные сроки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203849" y="3507607"/>
            <a:ext cx="1167708" cy="7569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502996" y="3554759"/>
            <a:ext cx="9572" cy="1507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4008" y="3507607"/>
            <a:ext cx="720080" cy="6347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69191"/>
            <a:ext cx="3645405" cy="19442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188640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441199"/>
            <a:ext cx="4464496" cy="215306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 менее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тыс. рублей 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подтверждающие документы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уведомления муниципальный служащий вправе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НЕ СДАВАТЬ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1958"/>
            <a:ext cx="2376264" cy="158794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347864" y="260648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УВЕДОМЛЕНИЕ</a:t>
            </a: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ПОДАЕТСЯ </a:t>
            </a: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случае, если стоимость подарка: </a:t>
            </a: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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менее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3 тыс. рублей и есть подтверждающие документы</a:t>
            </a:r>
            <a:r>
              <a:rPr lang="ru-RU" b="1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(кассовый чек, товарный чек, иной документ об оплате (приобретении) подарка)</a:t>
            </a:r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   неизвестна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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менее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3 тыс. рублей, но нет подтверждающих документов; </a:t>
            </a:r>
          </a:p>
          <a:p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 </a:t>
            </a:r>
            <a:r>
              <a:rPr lang="ru-RU" dirty="0" smtClean="0">
                <a:ea typeface="Tahoma" panose="020B0604030504040204" pitchFamily="34" charset="0"/>
                <a:cs typeface="Tahoma" panose="020B0604030504040204" pitchFamily="34" charset="0"/>
              </a:rPr>
              <a:t>  более </a:t>
            </a:r>
            <a:r>
              <a:rPr lang="ru-RU" dirty="0">
                <a:ea typeface="Tahoma" panose="020B0604030504040204" pitchFamily="34" charset="0"/>
                <a:cs typeface="Tahoma" panose="020B0604030504040204" pitchFamily="34" charset="0"/>
              </a:rPr>
              <a:t>3 тыс. рублей </a:t>
            </a:r>
            <a:endParaRPr lang="ru-RU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539552" y="1867287"/>
            <a:ext cx="8208963" cy="584775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СДАТЬ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 приема-передачи в отдел протокола Администрации города.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978" y="2638707"/>
            <a:ext cx="8208963" cy="83099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 на основе рыночной цены, действующей на дату принятия к учету подарка, или цены на аналогичную материальную ценность в сопоставимых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осуществляет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омиссия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поступлению и выбытию нефинансовых активов Администрации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Прямоугольник 3"/>
          <p:cNvSpPr>
            <a:spLocks noChangeArrowheads="1"/>
          </p:cNvSpPr>
          <p:nvPr/>
        </p:nvSpPr>
        <p:spPr bwMode="auto">
          <a:xfrm>
            <a:off x="2339752" y="201122"/>
            <a:ext cx="4176464" cy="338554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ea typeface="Tahoma" panose="020B0604030504040204" pitchFamily="34" charset="0"/>
                <a:cs typeface="Tahoma" panose="020B0604030504040204" pitchFamily="34" charset="0"/>
              </a:rPr>
              <a:t>День регистрации уведомления </a:t>
            </a:r>
            <a:endParaRPr lang="ru-RU" sz="16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39931" y="1007547"/>
            <a:ext cx="2952328" cy="57606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475836"/>
            <a:ext cx="2304256" cy="151216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3 тысяч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подарок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возвращается сдавшему его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лицу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365104"/>
            <a:ext cx="5832648" cy="223224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подарка составляет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3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муниципальный служащий, вправе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ВЫКУПИТЬ ПОДАРОК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направив на имя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заявление о выкупе подарка в течение 2-х месяцев со дня его сдачи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3-х месяцев со дня подачи заявления о выкупе муниципальный служащий получает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выкупной стоимости подарка.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месяца со дня получения данного уведомления вышеуказанное лицо выкупает либо не выкупает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5175" y="3532657"/>
            <a:ext cx="1714727" cy="8278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60032" y="3532657"/>
            <a:ext cx="720080" cy="72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16095" y="620688"/>
            <a:ext cx="0" cy="344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2" idx="2"/>
          </p:cNvCxnSpPr>
          <p:nvPr/>
        </p:nvCxnSpPr>
        <p:spPr>
          <a:xfrm flipV="1">
            <a:off x="4316095" y="1583611"/>
            <a:ext cx="0" cy="2476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83568" y="419472"/>
            <a:ext cx="7669212" cy="372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Действующее законодательство предусматривает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ОТВЕТСТВЕННОСТИ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запретов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вплоть до увольнения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установленных ограничений, в том числе в отношении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подарков,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служащий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привлечен к дисциплинарной, а также к административной ответственности (ст. 19.28 КоАП РФ; п.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Федерального закона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02.03.2007 №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25-ФЗ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службе в Российской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Федерации»).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возможно привлечение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служащего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уголовной ответственности за взятку при наличии в его действиях состава преступления. При этом неважно, передается ли взятка до или после выполнения встречных обязательств, а также были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указанные обязательства заранее обусловлены достигнутой договоренностью об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94420"/>
            <a:ext cx="2481752" cy="21583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394420"/>
            <a:ext cx="2143125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409665"/>
            <a:ext cx="1872208" cy="2143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14">
      <a:dk1>
        <a:sysClr val="windowText" lastClr="000000"/>
      </a:dk1>
      <a:lt1>
        <a:sysClr val="window" lastClr="FFFFFF"/>
      </a:lt1>
      <a:dk2>
        <a:srgbClr val="212745"/>
      </a:dk2>
      <a:lt2>
        <a:srgbClr val="8BC9F7"/>
      </a:lt2>
      <a:accent1>
        <a:srgbClr val="687DD0"/>
      </a:accent1>
      <a:accent2>
        <a:srgbClr val="9EE0F7"/>
      </a:accent2>
      <a:accent3>
        <a:srgbClr val="A7EA52"/>
      </a:accent3>
      <a:accent4>
        <a:srgbClr val="5DCEAF"/>
      </a:accent4>
      <a:accent5>
        <a:srgbClr val="FFFF00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24210</TotalTime>
  <Words>913</Words>
  <Application>Microsoft Office PowerPoint</Application>
  <PresentationFormat>Экран (4:3)</PresentationFormat>
  <Paragraphs>48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Georgia</vt:lpstr>
      <vt:lpstr>Impact</vt:lpstr>
      <vt:lpstr>Tahoma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gulmira</dc:creator>
  <cp:lastModifiedBy>Май Татьяна Ивановна</cp:lastModifiedBy>
  <cp:revision>1252</cp:revision>
  <cp:lastPrinted>2025-06-30T07:05:13Z</cp:lastPrinted>
  <dcterms:created xsi:type="dcterms:W3CDTF">2004-02-10T13:48:08Z</dcterms:created>
  <dcterms:modified xsi:type="dcterms:W3CDTF">2025-06-30T09:16:55Z</dcterms:modified>
</cp:coreProperties>
</file>